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3"/>
  </p:notesMasterIdLst>
  <p:sldIdLst>
    <p:sldId id="303" r:id="rId2"/>
    <p:sldId id="304" r:id="rId3"/>
    <p:sldId id="305" r:id="rId4"/>
    <p:sldId id="314" r:id="rId5"/>
    <p:sldId id="307" r:id="rId6"/>
    <p:sldId id="308" r:id="rId7"/>
    <p:sldId id="309" r:id="rId8"/>
    <p:sldId id="310" r:id="rId9"/>
    <p:sldId id="315" r:id="rId10"/>
    <p:sldId id="312" r:id="rId11"/>
    <p:sldId id="313"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quel Studio" initials="S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65961" autoAdjust="0"/>
  </p:normalViewPr>
  <p:slideViewPr>
    <p:cSldViewPr snapToGrid="0" showGuides="1">
      <p:cViewPr varScale="1">
        <p:scale>
          <a:sx n="60" d="100"/>
          <a:sy n="60" d="100"/>
        </p:scale>
        <p:origin x="-2244" y="-78"/>
      </p:cViewPr>
      <p:guideLst>
        <p:guide orient="horz" pos="3062"/>
        <p:guide orient="horz" pos="290"/>
        <p:guide orient="horz" pos="3772"/>
        <p:guide orient="horz" pos="1007"/>
        <p:guide orient="horz" pos="2450"/>
        <p:guide orient="horz" pos="2448"/>
        <p:guide orient="horz" pos="2160"/>
        <p:guide orient="horz" pos="3599"/>
        <p:guide pos="2880"/>
        <p:guide pos="290"/>
        <p:guide pos="5474"/>
        <p:guide pos="2984"/>
        <p:guide pos="2776"/>
        <p:guide pos="749"/>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D7382CE9-F2D0-4D2E-B7F9-BF3E83248BCE}" type="datetimeFigureOut">
              <a:rPr lang="en-US" smtClean="0"/>
              <a:pPr/>
              <a:t>4/29/2013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3691C38-742D-4867-9E00-215CBC023311}" type="slidenum">
              <a:rPr lang="en-US" smtClean="0"/>
              <a:pPr/>
              <a:t>‹#›</a:t>
            </a:fld>
            <a:endParaRPr lang="en-US" dirty="0"/>
          </a:p>
        </p:txBody>
      </p:sp>
    </p:spTree>
    <p:extLst>
      <p:ext uri="{BB962C8B-B14F-4D97-AF65-F5344CB8AC3E}">
        <p14:creationId xmlns="" xmlns:p14="http://schemas.microsoft.com/office/powerpoint/2010/main" val="1420081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a:t>
            </a:r>
            <a:r>
              <a:rPr lang="en-US" baseline="0" dirty="0" smtClean="0"/>
              <a:t> and thank you for viewing this presentation on the new AAN Online Projecting &amp; Tracking Program.  I’m Roxanne Turner, Senior Manager of OTC Health and Clinical Operations at IMS.  </a:t>
            </a:r>
          </a:p>
          <a:p>
            <a:endParaRPr lang="en-US" baseline="0" dirty="0" smtClean="0"/>
          </a:p>
          <a:p>
            <a:r>
              <a:rPr lang="en-US" baseline="0" dirty="0" smtClean="0"/>
              <a:t>The following slides will provide you with a short introduction and tutorial on the new AAN online deliverable.  </a:t>
            </a: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IMS is happy to introduce this new and</a:t>
            </a:r>
            <a:r>
              <a:rPr lang="en-US" baseline="0" dirty="0" smtClean="0"/>
              <a:t> </a:t>
            </a:r>
            <a:r>
              <a:rPr lang="en-US" dirty="0" smtClean="0"/>
              <a:t>exciting</a:t>
            </a:r>
            <a:r>
              <a:rPr lang="en-US" baseline="0" dirty="0" smtClean="0"/>
              <a:t> interactive reporting tool.  </a:t>
            </a:r>
          </a:p>
          <a:p>
            <a:endParaRPr lang="en-US" baseline="0" dirty="0" smtClean="0"/>
          </a:p>
          <a:p>
            <a:r>
              <a:rPr lang="en-US" baseline="0" dirty="0" smtClean="0"/>
              <a:t>   In the coming week, IMS client services will be reaching out to confirm and update client distribution lists.</a:t>
            </a:r>
          </a:p>
          <a:p>
            <a:endParaRPr lang="en-US" baseline="0" dirty="0" smtClean="0"/>
          </a:p>
          <a:p>
            <a:r>
              <a:rPr lang="en-US" baseline="0" dirty="0" smtClean="0"/>
              <a:t>  We will create and send user names and passwords to access AAN52.com to all active AAN report users.  </a:t>
            </a:r>
          </a:p>
          <a:p>
            <a:endParaRPr lang="en-US" baseline="0" dirty="0" smtClean="0"/>
          </a:p>
          <a:p>
            <a:r>
              <a:rPr lang="en-US" baseline="0" dirty="0" smtClean="0"/>
              <a:t>   Access to AAN52.com will become available in early February and traditional Excel based reports will be delivered in tandem during the first few weeks.  This will allow you to become familiar with the new Online deliverable and address any questions to IMS staff.  </a:t>
            </a:r>
          </a:p>
          <a:p>
            <a:endParaRPr lang="en-US" baseline="0" dirty="0" smtClean="0"/>
          </a:p>
          <a:p>
            <a:r>
              <a:rPr lang="en-US" baseline="0" dirty="0" smtClean="0"/>
              <a:t>   IMS will notify all users when traditional Excel based reports will be discontinued via a pop-up message in the Excel based report.  </a:t>
            </a: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for viewing</a:t>
            </a:r>
            <a:r>
              <a:rPr lang="en-US" baseline="0" dirty="0" smtClean="0"/>
              <a:t> this online introduction to the AAN Online deliverable.  Please contact me or your IMS account manager if you have any questions about the new Online Reporting or to set up a training session.  </a:t>
            </a:r>
          </a:p>
          <a:p>
            <a:endParaRPr lang="en-US" baseline="0" dirty="0" smtClean="0"/>
          </a:p>
          <a:p>
            <a:r>
              <a:rPr lang="en-US" baseline="0" dirty="0" smtClean="0"/>
              <a:t>Thank you and have a nice day.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3691C38-742D-4867-9E00-215CBC023311}"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IMS has developed a new web-based</a:t>
            </a:r>
            <a:r>
              <a:rPr lang="en-US" baseline="0" dirty="0" smtClean="0"/>
              <a:t> platform to host it’s weekly series of AAN reports.  The new AAN Online deliverable will replace your current Microsoft Excel deliverables.</a:t>
            </a:r>
          </a:p>
          <a:p>
            <a:endParaRPr lang="en-US" baseline="0" dirty="0" smtClean="0"/>
          </a:p>
          <a:p>
            <a:r>
              <a:rPr lang="en-US" baseline="0" dirty="0" smtClean="0"/>
              <a:t>Some of the features and benefits of the AAN Online deliverable include:</a:t>
            </a:r>
          </a:p>
          <a:p>
            <a:endParaRPr lang="en-US" baseline="0" dirty="0" smtClean="0"/>
          </a:p>
          <a:p>
            <a:pPr>
              <a:buFontTx/>
              <a:buChar char="-"/>
            </a:pPr>
            <a:r>
              <a:rPr lang="en-US" baseline="0" dirty="0" smtClean="0"/>
              <a:t>A streamlined and easier to use AAN report, reducing the number of pages you will click through. </a:t>
            </a:r>
          </a:p>
          <a:p>
            <a:pPr>
              <a:buFontTx/>
              <a:buChar char="-"/>
            </a:pPr>
            <a:r>
              <a:rPr lang="en-US" baseline="0" dirty="0" smtClean="0"/>
              <a:t>24/7 access to AAN reports at AAN52.com. </a:t>
            </a:r>
          </a:p>
          <a:p>
            <a:pPr>
              <a:buFontTx/>
              <a:buChar char="-"/>
            </a:pPr>
            <a:r>
              <a:rPr lang="en-US" baseline="0" dirty="0" smtClean="0"/>
              <a:t>IMS will email the National Summary view each week.   </a:t>
            </a:r>
          </a:p>
          <a:p>
            <a:pPr>
              <a:buFontTx/>
              <a:buChar char="-"/>
            </a:pPr>
            <a:r>
              <a:rPr lang="en-US" dirty="0" smtClean="0"/>
              <a:t>Additional reporting flexibility</a:t>
            </a:r>
            <a:r>
              <a:rPr lang="en-US" baseline="0" dirty="0" smtClean="0"/>
              <a:t> will allow you to filter by attributes and create new reporting metrics on the fly.  </a:t>
            </a:r>
          </a:p>
          <a:p>
            <a:pPr>
              <a:buFontTx/>
              <a:buChar char="-"/>
            </a:pPr>
            <a:r>
              <a:rPr lang="en-US" baseline="0" dirty="0" smtClean="0"/>
              <a:t>New graphing features include drop-down menu’s and filters allowing users to change data output instantly.  </a:t>
            </a:r>
          </a:p>
          <a:p>
            <a:pPr>
              <a:buFontTx/>
              <a:buChar char="-"/>
            </a:pPr>
            <a:r>
              <a:rPr lang="en-US" baseline="0" dirty="0" smtClean="0"/>
              <a:t>Easily allows you to export any chart, graph or data table in to Microsoft Excel  </a:t>
            </a:r>
          </a:p>
          <a:p>
            <a:pPr>
              <a:buFontTx/>
              <a:buChar char="-"/>
            </a:pP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You will be assigned a user name and password to access AAN52.com.  </a:t>
            </a:r>
          </a:p>
          <a:p>
            <a:endParaRPr lang="en-US" baseline="0" dirty="0" smtClean="0"/>
          </a:p>
          <a:p>
            <a:r>
              <a:rPr lang="en-US" baseline="0" dirty="0" smtClean="0"/>
              <a:t>When at the log in page, you can log-in to the AAN Online Projecting and Tracking Program, or get additional information on the AAN program, such as supporting materials, overview presentations and frequently asked questions.  A contact us now form will also be available for you to contact a member of the AAN support staff.  </a:t>
            </a:r>
          </a:p>
          <a:p>
            <a:endParaRPr lang="en-US" baseline="0" dirty="0" smtClean="0"/>
          </a:p>
        </p:txBody>
      </p:sp>
      <p:sp>
        <p:nvSpPr>
          <p:cNvPr id="4" name="Slide Number Placeholder 3"/>
          <p:cNvSpPr>
            <a:spLocks noGrp="1"/>
          </p:cNvSpPr>
          <p:nvPr>
            <p:ph type="sldNum" sz="quarter" idx="10"/>
          </p:nvPr>
        </p:nvSpPr>
        <p:spPr/>
        <p:txBody>
          <a:bodyPr/>
          <a:lstStyle/>
          <a:p>
            <a:fld id="{A3691C38-742D-4867-9E00-215CBC023311}"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Upon logging in,</a:t>
            </a:r>
            <a:r>
              <a:rPr lang="en-US" baseline="0" dirty="0" smtClean="0"/>
              <a:t> you will be brought to the National Overview page for the most recent AAN report.  This Overview Page will be emailed to you when the most recent data are made available.  </a:t>
            </a:r>
          </a:p>
          <a:p>
            <a:endParaRPr lang="en-US" baseline="0" dirty="0" smtClean="0"/>
          </a:p>
          <a:p>
            <a:r>
              <a:rPr lang="en-US" baseline="0" dirty="0" smtClean="0"/>
              <a:t>In the new AAN Online deliverable, there are five major areas which line the top of the report:</a:t>
            </a:r>
          </a:p>
          <a:p>
            <a:endParaRPr lang="en-US" baseline="0" dirty="0" smtClean="0"/>
          </a:p>
          <a:p>
            <a:r>
              <a:rPr lang="en-US" baseline="0" dirty="0" smtClean="0"/>
              <a:t>- National Overview  </a:t>
            </a:r>
          </a:p>
          <a:p>
            <a:pPr>
              <a:buFontTx/>
              <a:buChar char="-"/>
            </a:pPr>
            <a:r>
              <a:rPr lang="en-US" baseline="0" dirty="0" smtClean="0"/>
              <a:t>Charts and Projections  </a:t>
            </a:r>
          </a:p>
          <a:p>
            <a:pPr>
              <a:buFontTx/>
              <a:buChar char="-"/>
            </a:pPr>
            <a:r>
              <a:rPr lang="en-US" baseline="0" dirty="0" smtClean="0"/>
              <a:t>Maps  </a:t>
            </a:r>
          </a:p>
          <a:p>
            <a:pPr>
              <a:buFontTx/>
              <a:buChar char="-"/>
            </a:pPr>
            <a:r>
              <a:rPr lang="en-US" baseline="0" dirty="0" smtClean="0"/>
              <a:t>Retailer Grid  </a:t>
            </a:r>
          </a:p>
          <a:p>
            <a:pPr>
              <a:buFontTx/>
              <a:buChar char="-"/>
            </a:pPr>
            <a:r>
              <a:rPr lang="en-US" baseline="0" dirty="0" smtClean="0"/>
              <a:t>Geographic Statistics  </a:t>
            </a:r>
          </a:p>
          <a:p>
            <a:pPr>
              <a:buFontTx/>
              <a:buChar char="-"/>
            </a:pPr>
            <a:endParaRPr lang="en-US" baseline="0" dirty="0" smtClean="0"/>
          </a:p>
          <a:p>
            <a:pPr>
              <a:buFontTx/>
              <a:buNone/>
            </a:pPr>
            <a:r>
              <a:rPr lang="en-US" baseline="0" dirty="0" smtClean="0"/>
              <a:t>Each of these pages will be reviewed in the coming slides.  </a:t>
            </a:r>
          </a:p>
          <a:p>
            <a:pPr>
              <a:buFontTx/>
              <a:buNone/>
            </a:pPr>
            <a:endParaRPr lang="en-US" baseline="0" dirty="0" smtClean="0"/>
          </a:p>
          <a:p>
            <a:pPr>
              <a:buFontTx/>
              <a:buNone/>
            </a:pPr>
            <a:r>
              <a:rPr lang="en-US" baseline="0" dirty="0" smtClean="0"/>
              <a:t>The National Overview page contains a top line summary of the current week’s national allergy trends, including affected population statistics, current status level summary and top markets.  You will notice that the status level summary is a live field.  When clicking on any status level, a list of markets at that level will be available.  You can also view the weekly status changes summary which lists those markets entering their first week in a particular status.</a:t>
            </a:r>
          </a:p>
          <a:p>
            <a:pPr>
              <a:buFontTx/>
              <a:buNone/>
            </a:pPr>
            <a:endParaRPr lang="en-US" baseline="0" dirty="0" smtClean="0"/>
          </a:p>
          <a:p>
            <a:pPr>
              <a:buFontTx/>
              <a:buNone/>
            </a:pPr>
            <a:r>
              <a:rPr lang="en-US" baseline="0" dirty="0" smtClean="0">
                <a:solidFill>
                  <a:srgbClr val="FF0000"/>
                </a:solidFill>
              </a:rPr>
              <a:t>Another benefit to the new AAN Online deliverable is a toggle feature for clients who receive multiple versions of AAN reports.  You will have access to the reports your company subscribes to.  By clicking on the report drop down menu, you will be able to toggle between your data reporting sets.     In this example, user John Smith has access to AAN US National Reports, Target reports and Walgreen’s custom retailer reports.  </a:t>
            </a:r>
          </a:p>
          <a:p>
            <a:pPr>
              <a:buFontTx/>
              <a:buNone/>
            </a:pPr>
            <a:endParaRPr lang="en-US" baseline="0" dirty="0" smtClean="0"/>
          </a:p>
          <a:p>
            <a:pPr>
              <a:buFontTx/>
              <a:buNone/>
            </a:pPr>
            <a:r>
              <a:rPr lang="en-US" baseline="0" dirty="0" smtClean="0"/>
              <a:t>The final component of the National Overview page is the programmable options tab.  Do you have certain settings for age, divisions or markets which are used every time you access AAN reports?  In the Online deliverable, you can select settings and have them saved for future usage.  Click the option tab and you will be brought to the options menu.</a:t>
            </a: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n the next tab, we’ll review</a:t>
            </a:r>
            <a:r>
              <a:rPr lang="en-US" dirty="0" smtClean="0"/>
              <a:t> Charts and Projections.</a:t>
            </a:r>
          </a:p>
          <a:p>
            <a:endParaRPr lang="en-US" dirty="0" smtClean="0"/>
          </a:p>
          <a:p>
            <a:r>
              <a:rPr lang="en-US" dirty="0" smtClean="0"/>
              <a:t>In the AAN Online deliverable, there</a:t>
            </a:r>
            <a:r>
              <a:rPr lang="en-US" baseline="0" dirty="0" smtClean="0"/>
              <a:t> is one central line chart which allows you to filter by age, division and market.  This will allow you to create graphs specific to your business needs.</a:t>
            </a:r>
          </a:p>
          <a:p>
            <a:endParaRPr lang="en-US" baseline="0" dirty="0" smtClean="0"/>
          </a:p>
          <a:p>
            <a:r>
              <a:rPr lang="en-US" baseline="0" dirty="0" smtClean="0"/>
              <a:t>The central graph also allows you to zoom, and expands sections of the graph for a more detailed view.  Simply highlight a portion of the chart to expand and the chart will resize based on your selection  .  Hitting the reset button next to the chart title will return you to your previous view.  </a:t>
            </a:r>
          </a:p>
          <a:p>
            <a:endParaRPr lang="en-US" baseline="0" dirty="0" smtClean="0"/>
          </a:p>
          <a:p>
            <a:r>
              <a:rPr lang="en-US" baseline="0" dirty="0" smtClean="0"/>
              <a:t>Beneath the central chart, two pie charts will be displayed highlighting adult and pediatric age splits and geographic areas.</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maps tab, you</a:t>
            </a:r>
            <a:r>
              <a:rPr lang="en-US" baseline="0" dirty="0" smtClean="0"/>
              <a:t> will see a display of the United States broken out by AAN’s 109 monitored markets.  For each market, a color coded indicator will fill the market based on that market’s current status level.  Below the core map lies a smaller map.  The smaller map highlights the status levels of the markets from the same week in the previous year, allowing you to visually compare seasonal differences.  </a:t>
            </a:r>
          </a:p>
          <a:p>
            <a:endParaRPr lang="en-US" baseline="0" dirty="0" smtClean="0"/>
          </a:p>
          <a:p>
            <a:r>
              <a:rPr lang="en-US" baseline="0" dirty="0" smtClean="0"/>
              <a:t>  Although the initial release of AAN will contain static mapping, version 1.1 with an anticipated release at a later date will include interactive mapping technology, featuring heat maps, drill down capabilities, custom client mappings and more.  </a:t>
            </a: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Retailer</a:t>
            </a:r>
            <a:r>
              <a:rPr lang="en-US" baseline="0" dirty="0" smtClean="0"/>
              <a:t> Grid </a:t>
            </a:r>
            <a:r>
              <a:rPr lang="en-US" b="0" baseline="0" dirty="0" smtClean="0"/>
              <a:t>tab breaks out each of the top retailers in the United States based on the their specific trading area’s affected population and by percent change metrics versus prior year for the same time period.</a:t>
            </a:r>
          </a:p>
          <a:p>
            <a:endParaRPr lang="en-US" baseline="0" dirty="0" smtClean="0"/>
          </a:p>
          <a:p>
            <a:r>
              <a:rPr lang="en-US" baseline="0" dirty="0" smtClean="0"/>
              <a:t>Within this tab, you may sort any of the available columns by clicking on the arrows next to each title.  </a:t>
            </a:r>
          </a:p>
          <a:p>
            <a:endParaRPr lang="en-US" baseline="0" dirty="0" smtClean="0"/>
          </a:p>
          <a:p>
            <a:r>
              <a:rPr lang="en-US" baseline="0" dirty="0" smtClean="0"/>
              <a:t>In this example, the tool has been sorted alphabetically by retailer name as seen in the first column. </a:t>
            </a: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Market Statistics tab provides you with an</a:t>
            </a:r>
            <a:r>
              <a:rPr lang="en-US" baseline="0" dirty="0" smtClean="0"/>
              <a:t> area and market level view of the affected population, percent change metrics and status level of each market.  </a:t>
            </a:r>
          </a:p>
          <a:p>
            <a:endParaRPr lang="en-US" baseline="0" dirty="0" smtClean="0"/>
          </a:p>
          <a:p>
            <a:r>
              <a:rPr lang="en-US" baseline="0" dirty="0" smtClean="0"/>
              <a:t>  This report allows you to filter the results by age groups, area, market and top 10.  </a:t>
            </a:r>
          </a:p>
          <a:p>
            <a:endParaRPr lang="en-US" baseline="0" dirty="0" smtClean="0"/>
          </a:p>
          <a:p>
            <a:r>
              <a:rPr lang="en-US" baseline="0" dirty="0" smtClean="0"/>
              <a:t>The last columns in this report  shows the color coded status level of each market.  Additionally, you can quickly identify how many weeks each market has been on the respective status level.  </a:t>
            </a:r>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Currently you can use the Options area to change your password or sign out.  </a:t>
            </a:r>
          </a:p>
          <a:p>
            <a:endParaRPr lang="en-US" baseline="0" dirty="0" smtClean="0"/>
          </a:p>
          <a:p>
            <a:r>
              <a:rPr lang="en-US" baseline="0" dirty="0" smtClean="0"/>
              <a:t>F</a:t>
            </a:r>
            <a:r>
              <a:rPr lang="en-US" dirty="0" smtClean="0"/>
              <a:t>uture</a:t>
            </a:r>
            <a:r>
              <a:rPr lang="en-US" baseline="0" dirty="0" smtClean="0"/>
              <a:t> enhancements include the ability to set your default settings for age groups and markets. For age groups, you will be able to filter reports by all ages, adults and pediatric populations. Under markets, you may select or unselect any markets you wish to include in the report.  Once settings are complete, you will be able save your settings by clicking ‘Save Default’ and these selections will be filtered in your reports until changed.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3691C38-742D-4867-9E00-215CBC023311}"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55613" y="1736725"/>
            <a:ext cx="7448550" cy="1050925"/>
          </a:xfrm>
        </p:spPr>
        <p:txBody>
          <a:bodyPr anchor="b"/>
          <a:lstStyle>
            <a:lvl1pPr>
              <a:defRPr/>
            </a:lvl1pPr>
          </a:lstStyle>
          <a:p>
            <a:r>
              <a:rPr lang="en-US" smtClean="0"/>
              <a:t>Click to edit Master title style</a:t>
            </a:r>
            <a:endParaRPr lang="en-US" dirty="0"/>
          </a:p>
        </p:txBody>
      </p:sp>
      <p:sp>
        <p:nvSpPr>
          <p:cNvPr id="4099" name="Rectangle 3"/>
          <p:cNvSpPr>
            <a:spLocks noGrp="1" noChangeArrowheads="1"/>
          </p:cNvSpPr>
          <p:nvPr>
            <p:ph type="subTitle" idx="1" hasCustomPrompt="1"/>
          </p:nvPr>
        </p:nvSpPr>
        <p:spPr>
          <a:xfrm>
            <a:off x="455613" y="2970213"/>
            <a:ext cx="7448550" cy="1050925"/>
          </a:xfrm>
        </p:spPr>
        <p:txBody>
          <a:bodyPr/>
          <a:lstStyle>
            <a:lvl1pPr marL="0" indent="0">
              <a:spcBef>
                <a:spcPct val="40000"/>
              </a:spcBef>
              <a:buFont typeface="Verdana" pitchFamily="34" charset="0"/>
              <a:buNone/>
              <a:defRPr sz="1800">
                <a:solidFill>
                  <a:schemeClr val="bg2"/>
                </a:solidFill>
              </a:defRPr>
            </a:lvl1pPr>
          </a:lstStyle>
          <a:p>
            <a:r>
              <a:rPr lang="en-US" dirty="0" smtClean="0"/>
              <a:t>CLICK TO EDIT MASTER SUBTITLE STYLE</a:t>
            </a:r>
            <a:endParaRPr lang="en-US" dirty="0"/>
          </a:p>
        </p:txBody>
      </p:sp>
      <p:pic>
        <p:nvPicPr>
          <p:cNvPr id="4101" name="Picture 5" descr="ims_PPTHallmk_RGB_PPT_Light"/>
          <p:cNvPicPr>
            <a:picLocks noChangeAspect="1" noChangeArrowheads="1"/>
          </p:cNvPicPr>
          <p:nvPr/>
        </p:nvPicPr>
        <p:blipFill>
          <a:blip r:embed="rId2" cstate="print"/>
          <a:srcRect/>
          <a:stretch>
            <a:fillRect/>
          </a:stretch>
        </p:blipFill>
        <p:spPr bwMode="auto">
          <a:xfrm>
            <a:off x="0" y="0"/>
            <a:ext cx="9144000" cy="915988"/>
          </a:xfrm>
          <a:prstGeom prst="rect">
            <a:avLst/>
          </a:prstGeom>
          <a:noFill/>
        </p:spPr>
      </p:pic>
      <p:sp>
        <p:nvSpPr>
          <p:cNvPr id="5" name="Date Placeholder 3"/>
          <p:cNvSpPr>
            <a:spLocks noGrp="1"/>
          </p:cNvSpPr>
          <p:nvPr>
            <p:ph type="dt" sz="half" idx="2"/>
          </p:nvPr>
        </p:nvSpPr>
        <p:spPr>
          <a:xfrm>
            <a:off x="460375" y="6217920"/>
            <a:ext cx="6629400" cy="3962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algn="l" defTabSz="914400" rtl="0" eaLnBrk="0" latinLnBrk="0" hangingPunct="0">
              <a:defRPr lang="en-US" sz="1600" kern="1200" smtClean="0">
                <a:solidFill>
                  <a:schemeClr val="tx2"/>
                </a:solidFill>
                <a:latin typeface="+mn-lt"/>
                <a:ea typeface="+mn-ea"/>
                <a:cs typeface="+mn-cs"/>
              </a:defRPr>
            </a:lvl1pPr>
          </a:lstStyle>
          <a:p>
            <a:r>
              <a:rPr lang="en-US" smtClean="0"/>
              <a:t>February 2013</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4 Content Layout: Ch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12" name="Chart Placeholder 11"/>
          <p:cNvSpPr>
            <a:spLocks noGrp="1"/>
          </p:cNvSpPr>
          <p:nvPr>
            <p:ph type="chart" sz="quarter" idx="11"/>
          </p:nvPr>
        </p:nvSpPr>
        <p:spPr>
          <a:xfrm>
            <a:off x="460375" y="1600200"/>
            <a:ext cx="3946525" cy="2108200"/>
          </a:xfrm>
        </p:spPr>
        <p:txBody>
          <a:bodyPr/>
          <a:lstStyle>
            <a:lvl1pPr>
              <a:buFontTx/>
              <a:buNone/>
              <a:defRPr/>
            </a:lvl1pPr>
          </a:lstStyle>
          <a:p>
            <a:r>
              <a:rPr lang="en-US" dirty="0" smtClean="0"/>
              <a:t>Click icon to add chart</a:t>
            </a:r>
            <a:endParaRPr lang="en-US" dirty="0"/>
          </a:p>
        </p:txBody>
      </p:sp>
      <p:sp>
        <p:nvSpPr>
          <p:cNvPr id="13" name="Chart Placeholder 11"/>
          <p:cNvSpPr>
            <a:spLocks noGrp="1"/>
          </p:cNvSpPr>
          <p:nvPr>
            <p:ph type="chart" sz="quarter" idx="12"/>
          </p:nvPr>
        </p:nvSpPr>
        <p:spPr>
          <a:xfrm>
            <a:off x="4737100" y="1600200"/>
            <a:ext cx="3946525" cy="2108200"/>
          </a:xfrm>
        </p:spPr>
        <p:txBody>
          <a:bodyPr/>
          <a:lstStyle>
            <a:lvl1pPr>
              <a:buFontTx/>
              <a:buNone/>
              <a:defRPr/>
            </a:lvl1pPr>
          </a:lstStyle>
          <a:p>
            <a:r>
              <a:rPr lang="en-US" dirty="0" smtClean="0"/>
              <a:t>Click icon to add chart</a:t>
            </a:r>
            <a:endParaRPr lang="en-US" dirty="0"/>
          </a:p>
        </p:txBody>
      </p:sp>
      <p:sp>
        <p:nvSpPr>
          <p:cNvPr id="14" name="Chart Placeholder 11"/>
          <p:cNvSpPr>
            <a:spLocks noGrp="1"/>
          </p:cNvSpPr>
          <p:nvPr>
            <p:ph type="chart" sz="quarter" idx="13"/>
          </p:nvPr>
        </p:nvSpPr>
        <p:spPr>
          <a:xfrm>
            <a:off x="460375" y="3871913"/>
            <a:ext cx="3946525" cy="2108200"/>
          </a:xfrm>
        </p:spPr>
        <p:txBody>
          <a:bodyPr/>
          <a:lstStyle>
            <a:lvl1pPr>
              <a:buFontTx/>
              <a:buNone/>
              <a:defRPr/>
            </a:lvl1pPr>
          </a:lstStyle>
          <a:p>
            <a:r>
              <a:rPr lang="en-US" dirty="0" smtClean="0"/>
              <a:t>Click icon to add chart</a:t>
            </a:r>
            <a:endParaRPr lang="en-US" dirty="0"/>
          </a:p>
        </p:txBody>
      </p:sp>
      <p:sp>
        <p:nvSpPr>
          <p:cNvPr id="15" name="Chart Placeholder 11"/>
          <p:cNvSpPr>
            <a:spLocks noGrp="1"/>
          </p:cNvSpPr>
          <p:nvPr>
            <p:ph type="chart" sz="quarter" idx="14"/>
          </p:nvPr>
        </p:nvSpPr>
        <p:spPr>
          <a:xfrm>
            <a:off x="4737100" y="3871913"/>
            <a:ext cx="3946525" cy="2108200"/>
          </a:xfrm>
        </p:spPr>
        <p:txBody>
          <a:bodyPr/>
          <a:lstStyle>
            <a:lvl1pPr>
              <a:buFontTx/>
              <a:buNone/>
              <a:defRPr/>
            </a:lvl1pPr>
          </a:lstStyle>
          <a:p>
            <a:r>
              <a:rPr lang="en-US" dirty="0" smtClean="0"/>
              <a:t>Click icon to add chart</a:t>
            </a:r>
            <a:endParaRPr lang="en-US" dirty="0"/>
          </a:p>
        </p:txBody>
      </p:sp>
      <p:sp>
        <p:nvSpPr>
          <p:cNvPr id="11" name="Date Placeholder 3"/>
          <p:cNvSpPr>
            <a:spLocks noGrp="1"/>
          </p:cNvSpPr>
          <p:nvPr>
            <p:ph type="dt" sz="half" idx="2"/>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6"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7"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2 Content Layout: Chart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4" name="Content Placeholder 3"/>
          <p:cNvSpPr>
            <a:spLocks noGrp="1"/>
          </p:cNvSpPr>
          <p:nvPr>
            <p:ph sz="half" idx="2"/>
          </p:nvPr>
        </p:nvSpPr>
        <p:spPr>
          <a:xfrm>
            <a:off x="4728045" y="1598613"/>
            <a:ext cx="3950208" cy="4387850"/>
          </a:xfrm>
        </p:spPr>
        <p:txBody>
          <a:bodyPr/>
          <a:lstStyle>
            <a:lvl1pPr>
              <a:buClrTx/>
              <a:defRPr sz="1800">
                <a:solidFill>
                  <a:schemeClr val="tx2"/>
                </a:solidFill>
              </a:defRPr>
            </a:lvl1pPr>
            <a:lvl2pPr>
              <a:buClrTx/>
              <a:defRPr sz="1600"/>
            </a:lvl2pPr>
            <a:lvl3pPr>
              <a:buClrTx/>
              <a:defRPr sz="1200"/>
            </a:lvl3pPr>
            <a:lvl4pPr>
              <a:buClrTx/>
              <a:defRPr sz="1200"/>
            </a:lvl4pPr>
            <a:lvl5pPr>
              <a:buClrTx/>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hart Placeholder 6"/>
          <p:cNvSpPr>
            <a:spLocks noGrp="1"/>
          </p:cNvSpPr>
          <p:nvPr>
            <p:ph type="chart" sz="quarter" idx="11"/>
          </p:nvPr>
        </p:nvSpPr>
        <p:spPr>
          <a:xfrm>
            <a:off x="460375" y="1600200"/>
            <a:ext cx="3946525" cy="4379913"/>
          </a:xfrm>
        </p:spPr>
        <p:txBody>
          <a:bodyPr/>
          <a:lstStyle>
            <a:lvl1pPr>
              <a:buFontTx/>
              <a:buNone/>
              <a:defRPr/>
            </a:lvl1pPr>
          </a:lstStyle>
          <a:p>
            <a:r>
              <a:rPr lang="en-US" dirty="0" smtClean="0"/>
              <a:t>Click icon to add chart</a:t>
            </a:r>
            <a:endParaRPr lang="en-US" dirty="0"/>
          </a:p>
        </p:txBody>
      </p:sp>
      <p:sp>
        <p:nvSpPr>
          <p:cNvPr id="10" name="Date Placeholder 3"/>
          <p:cNvSpPr>
            <a:spLocks noGrp="1"/>
          </p:cNvSpPr>
          <p:nvPr>
            <p:ph type="dt" sz="half" idx="12"/>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1"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2"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Layout with Image">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460375" y="6217920"/>
            <a:ext cx="6629400" cy="3962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algn="l" defTabSz="914400" rtl="0" eaLnBrk="0" latinLnBrk="0" hangingPunct="0">
              <a:defRPr lang="en-US" sz="1600" kern="1200" smtClean="0">
                <a:solidFill>
                  <a:schemeClr val="tx2"/>
                </a:solidFill>
                <a:latin typeface="+mn-lt"/>
                <a:ea typeface="+mn-ea"/>
                <a:cs typeface="+mn-cs"/>
              </a:defRPr>
            </a:lvl1pPr>
          </a:lstStyle>
          <a:p>
            <a:r>
              <a:rPr lang="en-US" smtClean="0"/>
              <a:t>February 2013</a:t>
            </a:r>
            <a:endParaRPr lang="en-US" dirty="0"/>
          </a:p>
        </p:txBody>
      </p:sp>
      <p:sp>
        <p:nvSpPr>
          <p:cNvPr id="7" name="Picture Placeholder 6"/>
          <p:cNvSpPr>
            <a:spLocks noGrp="1"/>
          </p:cNvSpPr>
          <p:nvPr>
            <p:ph type="pic" sz="quarter" idx="10"/>
          </p:nvPr>
        </p:nvSpPr>
        <p:spPr>
          <a:xfrm>
            <a:off x="0" y="3429000"/>
            <a:ext cx="9144000" cy="3429000"/>
          </a:xfrm>
          <a:solidFill>
            <a:schemeClr val="accent1"/>
          </a:solidFill>
        </p:spPr>
        <p:txBody>
          <a:bodyPr bIns="685800" anchor="ctr" anchorCtr="1"/>
          <a:lstStyle>
            <a:lvl1pPr>
              <a:buFontTx/>
              <a:buNone/>
              <a:defRPr/>
            </a:lvl1pPr>
          </a:lstStyle>
          <a:p>
            <a:r>
              <a:rPr lang="en-US" dirty="0" smtClean="0"/>
              <a:t>Click icon to add picture</a:t>
            </a:r>
            <a:endParaRPr lang="en-US" dirty="0"/>
          </a:p>
        </p:txBody>
      </p:sp>
      <p:sp>
        <p:nvSpPr>
          <p:cNvPr id="4098" name="Rectangle 2"/>
          <p:cNvSpPr>
            <a:spLocks noGrp="1" noChangeArrowheads="1"/>
          </p:cNvSpPr>
          <p:nvPr>
            <p:ph type="ctrTitle"/>
          </p:nvPr>
        </p:nvSpPr>
        <p:spPr>
          <a:xfrm>
            <a:off x="455613" y="1736725"/>
            <a:ext cx="7448550" cy="1050925"/>
          </a:xfrm>
        </p:spPr>
        <p:txBody>
          <a:bodyPr anchor="b"/>
          <a:lstStyle>
            <a:lvl1pPr>
              <a:defRPr/>
            </a:lvl1pPr>
          </a:lstStyle>
          <a:p>
            <a:r>
              <a:rPr lang="en-US" smtClean="0"/>
              <a:t>Click to edit Master title style</a:t>
            </a:r>
            <a:endParaRPr lang="en-US" dirty="0"/>
          </a:p>
        </p:txBody>
      </p:sp>
      <p:sp>
        <p:nvSpPr>
          <p:cNvPr id="4099" name="Rectangle 3"/>
          <p:cNvSpPr>
            <a:spLocks noGrp="1" noChangeArrowheads="1"/>
          </p:cNvSpPr>
          <p:nvPr>
            <p:ph type="subTitle" idx="1" hasCustomPrompt="1"/>
          </p:nvPr>
        </p:nvSpPr>
        <p:spPr>
          <a:xfrm>
            <a:off x="455613" y="2970213"/>
            <a:ext cx="7448550" cy="320040"/>
          </a:xfrm>
        </p:spPr>
        <p:txBody>
          <a:bodyPr/>
          <a:lstStyle>
            <a:lvl1pPr marL="0" indent="0">
              <a:spcBef>
                <a:spcPct val="40000"/>
              </a:spcBef>
              <a:buFont typeface="Verdana" pitchFamily="34" charset="0"/>
              <a:buNone/>
              <a:defRPr sz="1800">
                <a:solidFill>
                  <a:schemeClr val="bg2"/>
                </a:solidFill>
              </a:defRPr>
            </a:lvl1pPr>
          </a:lstStyle>
          <a:p>
            <a:r>
              <a:rPr lang="en-US" dirty="0" smtClean="0"/>
              <a:t>CLICK TO EDIT MASTER SUBTITLE STYLE</a:t>
            </a:r>
            <a:endParaRPr lang="en-US" dirty="0"/>
          </a:p>
        </p:txBody>
      </p:sp>
      <p:pic>
        <p:nvPicPr>
          <p:cNvPr id="4101" name="Picture 5" descr="ims_PPTHallmk_RGB_PPT_Light"/>
          <p:cNvPicPr>
            <a:picLocks noChangeAspect="1" noChangeArrowheads="1"/>
          </p:cNvPicPr>
          <p:nvPr/>
        </p:nvPicPr>
        <p:blipFill>
          <a:blip r:embed="rId2" cstate="print"/>
          <a:srcRect/>
          <a:stretch>
            <a:fillRect/>
          </a:stretch>
        </p:blipFill>
        <p:spPr bwMode="auto">
          <a:xfrm>
            <a:off x="0" y="0"/>
            <a:ext cx="9144000" cy="915988"/>
          </a:xfrm>
          <a:prstGeom prst="rect">
            <a:avLst/>
          </a:prstGeom>
          <a:noFill/>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2"/>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8"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9"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3"/>
          <p:cNvSpPr>
            <a:spLocks noGrp="1"/>
          </p:cNvSpPr>
          <p:nvPr>
            <p:ph type="dt" sz="half" idx="2"/>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4"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5"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with Title Art Placehol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55613"/>
            <a:ext cx="7742238" cy="9144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Picture Placeholder 6"/>
          <p:cNvSpPr>
            <a:spLocks noGrp="1"/>
          </p:cNvSpPr>
          <p:nvPr>
            <p:ph type="pic" sz="quarter" idx="11"/>
          </p:nvPr>
        </p:nvSpPr>
        <p:spPr>
          <a:xfrm>
            <a:off x="114300" y="307975"/>
            <a:ext cx="685800" cy="685800"/>
          </a:xfrm>
        </p:spPr>
        <p:txBody>
          <a:bodyPr/>
          <a:lstStyle>
            <a:lvl1pPr>
              <a:buFontTx/>
              <a:buNone/>
              <a:defRPr sz="800"/>
            </a:lvl1pPr>
          </a:lstStyle>
          <a:p>
            <a:r>
              <a:rPr lang="en-US" dirty="0" smtClean="0"/>
              <a:t>Click icon to add picture</a:t>
            </a:r>
            <a:endParaRPr lang="en-US" dirty="0"/>
          </a:p>
        </p:txBody>
      </p:sp>
      <p:sp>
        <p:nvSpPr>
          <p:cNvPr id="10" name="Date Placeholder 3"/>
          <p:cNvSpPr>
            <a:spLocks noGrp="1"/>
          </p:cNvSpPr>
          <p:nvPr>
            <p:ph type="dt" sz="half" idx="2"/>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1"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2"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5613" y="1598613"/>
            <a:ext cx="3951287" cy="4387850"/>
          </a:xfrm>
        </p:spPr>
        <p:txBody>
          <a:bodyPr/>
          <a:lstStyle>
            <a:lvl1pPr>
              <a:buClrTx/>
              <a:defRPr sz="1800">
                <a:solidFill>
                  <a:schemeClr val="tx2"/>
                </a:solidFill>
              </a:defRPr>
            </a:lvl1pPr>
            <a:lvl2pPr>
              <a:buClrTx/>
              <a:defRPr sz="1600">
                <a:solidFill>
                  <a:schemeClr val="tx1"/>
                </a:solidFill>
              </a:defRPr>
            </a:lvl2pPr>
            <a:lvl3pPr>
              <a:buClrTx/>
              <a:defRPr sz="1200">
                <a:solidFill>
                  <a:schemeClr val="tx1"/>
                </a:solidFill>
              </a:defRPr>
            </a:lvl3pPr>
            <a:lvl4pPr>
              <a:buClrTx/>
              <a:defRPr sz="1200">
                <a:solidFill>
                  <a:schemeClr val="tx1"/>
                </a:solidFill>
              </a:defRPr>
            </a:lvl4pPr>
            <a:lvl5pPr>
              <a:buClrTx/>
              <a:defRPr sz="12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8045" y="1598613"/>
            <a:ext cx="3950208" cy="4387850"/>
          </a:xfrm>
        </p:spPr>
        <p:txBody>
          <a:bodyPr/>
          <a:lstStyle>
            <a:lvl1pPr>
              <a:buClrTx/>
              <a:defRPr sz="1800">
                <a:solidFill>
                  <a:schemeClr val="tx2"/>
                </a:solidFill>
              </a:defRPr>
            </a:lvl1pPr>
            <a:lvl2pPr>
              <a:buClrTx/>
              <a:defRPr sz="1600"/>
            </a:lvl2pPr>
            <a:lvl3pPr>
              <a:buClrTx/>
              <a:defRPr sz="1200"/>
            </a:lvl3pPr>
            <a:lvl4pPr>
              <a:buClrTx/>
              <a:defRPr sz="1200"/>
            </a:lvl4pPr>
            <a:lvl5pPr>
              <a:buClrTx/>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10"/>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0"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1"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3949700" cy="63976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949700" cy="3951288"/>
          </a:xfrm>
        </p:spPr>
        <p:txBody>
          <a:bodyPr/>
          <a:lstStyle>
            <a:lvl1pPr>
              <a:defRPr sz="1800">
                <a:solidFill>
                  <a:schemeClr val="tx1"/>
                </a:solidFill>
              </a:defRPr>
            </a:lvl1pPr>
            <a:lvl2pPr>
              <a:defRPr sz="16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72001" y="1535113"/>
            <a:ext cx="4114800" cy="63976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1" y="2174875"/>
            <a:ext cx="4114800" cy="3951288"/>
          </a:xfrm>
        </p:spPr>
        <p:txBody>
          <a:bodyPr/>
          <a:lstStyle>
            <a:lvl1pPr>
              <a:defRPr sz="1800">
                <a:solidFill>
                  <a:schemeClr val="tx1"/>
                </a:solidFill>
              </a:defRPr>
            </a:lvl1pPr>
            <a:lvl2pPr>
              <a:defRPr sz="16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3"/>
          <p:cNvSpPr>
            <a:spLocks noGrp="1"/>
          </p:cNvSpPr>
          <p:nvPr>
            <p:ph type="dt" sz="half" idx="10"/>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2" name="Footer Placeholder 4"/>
          <p:cNvSpPr>
            <a:spLocks noGrp="1"/>
          </p:cNvSpPr>
          <p:nvPr>
            <p:ph type="ftr" sz="quarter" idx="11"/>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3" name="Slide Number Placeholder 5"/>
          <p:cNvSpPr>
            <a:spLocks noGrp="1"/>
          </p:cNvSpPr>
          <p:nvPr>
            <p:ph type="sldNum" sz="quarter" idx="12"/>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5613" y="455613"/>
            <a:ext cx="8226425" cy="9144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5613" y="1598613"/>
            <a:ext cx="8226425" cy="4387850"/>
          </a:xfrm>
        </p:spPr>
        <p:txBody>
          <a:bodyPr/>
          <a:lstStyle>
            <a:lvl1pPr>
              <a:buFontTx/>
              <a:buNone/>
              <a:defRPr/>
            </a:lvl1pPr>
          </a:lstStyle>
          <a:p>
            <a:r>
              <a:rPr lang="en-US" dirty="0" smtClean="0"/>
              <a:t>Click icon to add chart</a:t>
            </a:r>
            <a:endParaRPr lang="en-US" dirty="0"/>
          </a:p>
        </p:txBody>
      </p:sp>
      <p:sp>
        <p:nvSpPr>
          <p:cNvPr id="8" name="Date Placeholder 3"/>
          <p:cNvSpPr>
            <a:spLocks noGrp="1"/>
          </p:cNvSpPr>
          <p:nvPr>
            <p:ph type="dt" sz="half" idx="2"/>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9"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0"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2 Ch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12" name="Chart Placeholder 11"/>
          <p:cNvSpPr>
            <a:spLocks noGrp="1"/>
          </p:cNvSpPr>
          <p:nvPr>
            <p:ph type="chart" sz="quarter" idx="11"/>
          </p:nvPr>
        </p:nvSpPr>
        <p:spPr>
          <a:xfrm>
            <a:off x="460375" y="1600199"/>
            <a:ext cx="3946525" cy="4379913"/>
          </a:xfrm>
        </p:spPr>
        <p:txBody>
          <a:bodyPr/>
          <a:lstStyle>
            <a:lvl1pPr>
              <a:buFontTx/>
              <a:buNone/>
              <a:defRPr/>
            </a:lvl1pPr>
          </a:lstStyle>
          <a:p>
            <a:r>
              <a:rPr lang="en-US" dirty="0" smtClean="0"/>
              <a:t>Click icon to add chart</a:t>
            </a:r>
            <a:endParaRPr lang="en-US" dirty="0"/>
          </a:p>
        </p:txBody>
      </p:sp>
      <p:sp>
        <p:nvSpPr>
          <p:cNvPr id="13" name="Chart Placeholder 11"/>
          <p:cNvSpPr>
            <a:spLocks noGrp="1"/>
          </p:cNvSpPr>
          <p:nvPr>
            <p:ph type="chart" sz="quarter" idx="12"/>
          </p:nvPr>
        </p:nvSpPr>
        <p:spPr>
          <a:xfrm>
            <a:off x="4737100" y="1600199"/>
            <a:ext cx="3946525" cy="4379913"/>
          </a:xfrm>
        </p:spPr>
        <p:txBody>
          <a:bodyPr/>
          <a:lstStyle>
            <a:lvl1pPr>
              <a:buFontTx/>
              <a:buNone/>
              <a:defRPr/>
            </a:lvl1pPr>
          </a:lstStyle>
          <a:p>
            <a:r>
              <a:rPr lang="en-US" dirty="0" smtClean="0"/>
              <a:t>Click icon to add chart</a:t>
            </a:r>
            <a:endParaRPr lang="en-US" dirty="0"/>
          </a:p>
        </p:txBody>
      </p:sp>
      <p:sp>
        <p:nvSpPr>
          <p:cNvPr id="9" name="Date Placeholder 3"/>
          <p:cNvSpPr>
            <a:spLocks noGrp="1"/>
          </p:cNvSpPr>
          <p:nvPr>
            <p:ph type="dt" sz="half" idx="2"/>
          </p:nvPr>
        </p:nvSpPr>
        <p:spPr>
          <a:xfrm>
            <a:off x="716930"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0"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1"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pic>
        <p:nvPicPr>
          <p:cNvPr id="9" name="Picture 2" descr="ims_PPTLogo_RGB_PPT_Light"/>
          <p:cNvPicPr>
            <a:picLocks noChangeAspect="1" noChangeArrowheads="1"/>
          </p:cNvPicPr>
          <p:nvPr/>
        </p:nvPicPr>
        <p:blipFill>
          <a:blip r:embed="rId13" cstate="print"/>
          <a:srcRect/>
          <a:stretch>
            <a:fillRect/>
          </a:stretch>
        </p:blipFill>
        <p:spPr bwMode="auto">
          <a:xfrm>
            <a:off x="0" y="6126163"/>
            <a:ext cx="9144000" cy="731837"/>
          </a:xfrm>
          <a:prstGeom prst="rect">
            <a:avLst/>
          </a:prstGeom>
          <a:noFill/>
        </p:spPr>
      </p:pic>
      <p:sp>
        <p:nvSpPr>
          <p:cNvPr id="3075" name="Rectangle 3"/>
          <p:cNvSpPr>
            <a:spLocks noGrp="1" noChangeArrowheads="1"/>
          </p:cNvSpPr>
          <p:nvPr>
            <p:ph type="title"/>
          </p:nvPr>
        </p:nvSpPr>
        <p:spPr bwMode="gray">
          <a:xfrm>
            <a:off x="455613" y="455613"/>
            <a:ext cx="8226425" cy="914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3076" name="Rectangle 4"/>
          <p:cNvSpPr>
            <a:spLocks noGrp="1" noChangeArrowheads="1"/>
          </p:cNvSpPr>
          <p:nvPr>
            <p:ph type="body" idx="1"/>
          </p:nvPr>
        </p:nvSpPr>
        <p:spPr bwMode="gray">
          <a:xfrm>
            <a:off x="455613" y="1598613"/>
            <a:ext cx="8226425" cy="4387850"/>
          </a:xfrm>
          <a:prstGeom prst="rect">
            <a:avLst/>
          </a:prstGeom>
          <a:noFill/>
          <a:ln w="9525">
            <a:noFill/>
            <a:miter lim="800000"/>
            <a:headEnd/>
            <a:tailEnd/>
          </a:ln>
          <a:effectLst/>
        </p:spPr>
        <p:txBody>
          <a:bodyPr vert="horz" wrap="square" lIns="0" tIns="0" rIns="0" bIns="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 name="Date Placeholder 3"/>
          <p:cNvSpPr>
            <a:spLocks noGrp="1"/>
          </p:cNvSpPr>
          <p:nvPr>
            <p:ph type="dt" sz="half" idx="2"/>
          </p:nvPr>
        </p:nvSpPr>
        <p:spPr>
          <a:xfrm>
            <a:off x="713232" y="6492240"/>
            <a:ext cx="66294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r>
              <a:rPr lang="en-US" smtClean="0"/>
              <a:t>February 2013</a:t>
            </a:r>
            <a:endParaRPr lang="en-US" dirty="0"/>
          </a:p>
        </p:txBody>
      </p:sp>
      <p:sp>
        <p:nvSpPr>
          <p:cNvPr id="11" name="Footer Placeholder 4"/>
          <p:cNvSpPr>
            <a:spLocks noGrp="1"/>
          </p:cNvSpPr>
          <p:nvPr>
            <p:ph type="ftr" sz="quarter" idx="3"/>
          </p:nvPr>
        </p:nvSpPr>
        <p:spPr>
          <a:xfrm>
            <a:off x="481359" y="6356351"/>
            <a:ext cx="68580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endParaRPr lang="en-US" dirty="0"/>
          </a:p>
        </p:txBody>
      </p:sp>
      <p:sp>
        <p:nvSpPr>
          <p:cNvPr id="12" name="Slide Number Placeholder 5"/>
          <p:cNvSpPr>
            <a:spLocks noGrp="1"/>
          </p:cNvSpPr>
          <p:nvPr>
            <p:ph type="sldNum" sz="quarter" idx="4"/>
          </p:nvPr>
        </p:nvSpPr>
        <p:spPr>
          <a:xfrm>
            <a:off x="481361" y="6492875"/>
            <a:ext cx="228600" cy="13716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marL="0" algn="l" defTabSz="914400" rtl="0" eaLnBrk="0" latinLnBrk="0" hangingPunct="0">
              <a:defRPr lang="en-US" sz="900" kern="1200" smtClean="0">
                <a:solidFill>
                  <a:schemeClr val="tx2"/>
                </a:solidFill>
                <a:latin typeface="+mn-lt"/>
                <a:ea typeface="+mn-ea"/>
                <a:cs typeface="+mn-cs"/>
              </a:defRPr>
            </a:lvl1pPr>
          </a:lstStyle>
          <a:p>
            <a:fld id="{078CA1E6-1B09-488D-A1FF-E8A47C315D27}" type="slidenum">
              <a:rPr lang="en-US" smtClean="0"/>
              <a:pPr/>
              <a:t>‹#›</a:t>
            </a:fld>
            <a:endParaRPr lang="en-US" dirty="0"/>
          </a:p>
        </p:txBody>
      </p:sp>
      <p:pic>
        <p:nvPicPr>
          <p:cNvPr id="8" name="Picture 2" descr="ims_PPTLogo_RGB_PPT_Light"/>
          <p:cNvPicPr>
            <a:picLocks noChangeAspect="1" noChangeArrowheads="1"/>
          </p:cNvPicPr>
          <p:nvPr/>
        </p:nvPicPr>
        <p:blipFill>
          <a:blip r:embed="rId13" cstate="print"/>
          <a:srcRect/>
          <a:stretch>
            <a:fillRect/>
          </a:stretch>
        </p:blipFill>
        <p:spPr bwMode="auto">
          <a:xfrm>
            <a:off x="0" y="6126163"/>
            <a:ext cx="9144000" cy="731837"/>
          </a:xfrm>
          <a:prstGeom prst="rect">
            <a:avLst/>
          </a:prstGeom>
          <a:noFill/>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ransition/>
  <p:hf sldNum="0" hdr="0" ftr="0"/>
  <p:txStyles>
    <p:titleStyle>
      <a:lvl1pPr algn="l" rtl="0" eaLnBrk="1" fontAlgn="base" hangingPunct="1">
        <a:spcBef>
          <a:spcPct val="0"/>
        </a:spcBef>
        <a:spcAft>
          <a:spcPct val="0"/>
        </a:spcAft>
        <a:defRPr sz="2400">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Verdana" pitchFamily="34" charset="0"/>
        </a:defRPr>
      </a:lvl2pPr>
      <a:lvl3pPr algn="l" rtl="0" eaLnBrk="1" fontAlgn="base" hangingPunct="1">
        <a:spcBef>
          <a:spcPct val="0"/>
        </a:spcBef>
        <a:spcAft>
          <a:spcPct val="0"/>
        </a:spcAft>
        <a:defRPr sz="2400">
          <a:solidFill>
            <a:schemeClr val="tx2"/>
          </a:solidFill>
          <a:latin typeface="Verdana" pitchFamily="34" charset="0"/>
        </a:defRPr>
      </a:lvl3pPr>
      <a:lvl4pPr algn="l" rtl="0" eaLnBrk="1" fontAlgn="base" hangingPunct="1">
        <a:spcBef>
          <a:spcPct val="0"/>
        </a:spcBef>
        <a:spcAft>
          <a:spcPct val="0"/>
        </a:spcAft>
        <a:defRPr sz="2400">
          <a:solidFill>
            <a:schemeClr val="tx2"/>
          </a:solidFill>
          <a:latin typeface="Verdana" pitchFamily="34" charset="0"/>
        </a:defRPr>
      </a:lvl4pPr>
      <a:lvl5pPr algn="l" rtl="0" eaLnBrk="1" fontAlgn="base" hangingPunct="1">
        <a:spcBef>
          <a:spcPct val="0"/>
        </a:spcBef>
        <a:spcAft>
          <a:spcPct val="0"/>
        </a:spcAft>
        <a:defRPr sz="2400">
          <a:solidFill>
            <a:schemeClr val="tx2"/>
          </a:solidFill>
          <a:latin typeface="Verdana" pitchFamily="34" charset="0"/>
        </a:defRPr>
      </a:lvl5pPr>
      <a:lvl6pPr marL="457200" algn="l" rtl="0" eaLnBrk="1" fontAlgn="base" hangingPunct="1">
        <a:spcBef>
          <a:spcPct val="0"/>
        </a:spcBef>
        <a:spcAft>
          <a:spcPct val="0"/>
        </a:spcAft>
        <a:defRPr sz="2400">
          <a:solidFill>
            <a:schemeClr val="tx2"/>
          </a:solidFill>
          <a:latin typeface="Verdana" pitchFamily="34" charset="0"/>
        </a:defRPr>
      </a:lvl6pPr>
      <a:lvl7pPr marL="914400" algn="l" rtl="0" eaLnBrk="1" fontAlgn="base" hangingPunct="1">
        <a:spcBef>
          <a:spcPct val="0"/>
        </a:spcBef>
        <a:spcAft>
          <a:spcPct val="0"/>
        </a:spcAft>
        <a:defRPr sz="2400">
          <a:solidFill>
            <a:schemeClr val="tx2"/>
          </a:solidFill>
          <a:latin typeface="Verdana" pitchFamily="34" charset="0"/>
        </a:defRPr>
      </a:lvl7pPr>
      <a:lvl8pPr marL="1371600" algn="l" rtl="0" eaLnBrk="1" fontAlgn="base" hangingPunct="1">
        <a:spcBef>
          <a:spcPct val="0"/>
        </a:spcBef>
        <a:spcAft>
          <a:spcPct val="0"/>
        </a:spcAft>
        <a:defRPr sz="2400">
          <a:solidFill>
            <a:schemeClr val="tx2"/>
          </a:solidFill>
          <a:latin typeface="Verdana" pitchFamily="34" charset="0"/>
        </a:defRPr>
      </a:lvl8pPr>
      <a:lvl9pPr marL="1828800" algn="l" rtl="0" eaLnBrk="1" fontAlgn="base" hangingPunct="1">
        <a:spcBef>
          <a:spcPct val="0"/>
        </a:spcBef>
        <a:spcAft>
          <a:spcPct val="0"/>
        </a:spcAft>
        <a:defRPr sz="2400">
          <a:solidFill>
            <a:schemeClr val="tx2"/>
          </a:solidFill>
          <a:latin typeface="Verdana" pitchFamily="34" charset="0"/>
        </a:defRPr>
      </a:lvl9pPr>
    </p:titleStyle>
    <p:bodyStyle>
      <a:lvl1pPr marL="228600" indent="-228600" algn="l" rtl="0" eaLnBrk="1" fontAlgn="base" hangingPunct="1">
        <a:spcBef>
          <a:spcPct val="50000"/>
        </a:spcBef>
        <a:spcAft>
          <a:spcPct val="0"/>
        </a:spcAft>
        <a:buClr>
          <a:schemeClr val="tx2"/>
        </a:buClr>
        <a:buFont typeface="Verdana" pitchFamily="34" charset="0"/>
        <a:buChar char="•"/>
        <a:defRPr sz="2000">
          <a:solidFill>
            <a:schemeClr val="tx2"/>
          </a:solidFill>
          <a:latin typeface="+mn-lt"/>
          <a:ea typeface="+mn-ea"/>
          <a:cs typeface="+mn-cs"/>
        </a:defRPr>
      </a:lvl1pPr>
      <a:lvl2pPr marL="571500" indent="-228600" algn="l" rtl="0" eaLnBrk="1" fontAlgn="base" hangingPunct="1">
        <a:spcBef>
          <a:spcPct val="40000"/>
        </a:spcBef>
        <a:spcAft>
          <a:spcPct val="0"/>
        </a:spcAft>
        <a:buClr>
          <a:schemeClr val="tx1"/>
        </a:buClr>
        <a:buFont typeface="Verdana" pitchFamily="34" charset="0"/>
        <a:buChar char="−"/>
        <a:defRPr>
          <a:solidFill>
            <a:schemeClr val="tx1"/>
          </a:solidFill>
          <a:latin typeface="+mn-lt"/>
        </a:defRPr>
      </a:lvl2pPr>
      <a:lvl3pPr marL="914400" indent="-228600" algn="l" rtl="0" eaLnBrk="1" fontAlgn="base" hangingPunct="1">
        <a:spcBef>
          <a:spcPct val="30000"/>
        </a:spcBef>
        <a:spcAft>
          <a:spcPct val="0"/>
        </a:spcAft>
        <a:buClr>
          <a:schemeClr val="tx1"/>
        </a:buClr>
        <a:buFont typeface="Verdana" pitchFamily="34" charset="0"/>
        <a:buChar char="•"/>
        <a:defRPr sz="1600">
          <a:solidFill>
            <a:schemeClr val="tx1"/>
          </a:solidFill>
          <a:latin typeface="+mn-lt"/>
        </a:defRPr>
      </a:lvl3pPr>
      <a:lvl4pPr marL="1257300" indent="-228600" algn="l" rtl="0" eaLnBrk="1" fontAlgn="base" hangingPunct="1">
        <a:spcBef>
          <a:spcPct val="30000"/>
        </a:spcBef>
        <a:spcAft>
          <a:spcPct val="0"/>
        </a:spcAft>
        <a:buClr>
          <a:schemeClr val="tx1"/>
        </a:buClr>
        <a:buFont typeface="Verdana" pitchFamily="34" charset="0"/>
        <a:buChar char="–"/>
        <a:defRPr sz="1400">
          <a:solidFill>
            <a:schemeClr val="tx1"/>
          </a:solidFill>
          <a:latin typeface="+mn-lt"/>
        </a:defRPr>
      </a:lvl4pPr>
      <a:lvl5pPr marL="1600200" indent="-228600" algn="l" rtl="0" eaLnBrk="1" fontAlgn="base" hangingPunct="1">
        <a:spcBef>
          <a:spcPct val="30000"/>
        </a:spcBef>
        <a:spcAft>
          <a:spcPct val="0"/>
        </a:spcAft>
        <a:buClr>
          <a:schemeClr val="tx1"/>
        </a:buClr>
        <a:buFont typeface="Verdana" pitchFamily="34" charset="0"/>
        <a:buChar char="◦"/>
        <a:defRPr sz="1400">
          <a:solidFill>
            <a:schemeClr val="tx1"/>
          </a:solidFill>
          <a:latin typeface="+mn-lt"/>
        </a:defRPr>
      </a:lvl5pPr>
      <a:lvl6pPr marL="2057400" indent="-228600" algn="l" rtl="0" eaLnBrk="1" fontAlgn="base" hangingPunct="1">
        <a:spcBef>
          <a:spcPct val="30000"/>
        </a:spcBef>
        <a:spcAft>
          <a:spcPct val="0"/>
        </a:spcAft>
        <a:buClr>
          <a:schemeClr val="tx1"/>
        </a:buClr>
        <a:buFont typeface="Verdana" pitchFamily="34" charset="0"/>
        <a:buChar char="◦"/>
        <a:defRPr sz="1400">
          <a:solidFill>
            <a:schemeClr val="tx1"/>
          </a:solidFill>
          <a:latin typeface="+mn-lt"/>
        </a:defRPr>
      </a:lvl6pPr>
      <a:lvl7pPr marL="2514600" indent="-228600" algn="l" rtl="0" eaLnBrk="1" fontAlgn="base" hangingPunct="1">
        <a:spcBef>
          <a:spcPct val="30000"/>
        </a:spcBef>
        <a:spcAft>
          <a:spcPct val="0"/>
        </a:spcAft>
        <a:buClr>
          <a:schemeClr val="tx1"/>
        </a:buClr>
        <a:buFont typeface="Verdana" pitchFamily="34" charset="0"/>
        <a:buChar char="◦"/>
        <a:defRPr sz="1400">
          <a:solidFill>
            <a:schemeClr val="tx1"/>
          </a:solidFill>
          <a:latin typeface="+mn-lt"/>
        </a:defRPr>
      </a:lvl7pPr>
      <a:lvl8pPr marL="2971800" indent="-228600" algn="l" rtl="0" eaLnBrk="1" fontAlgn="base" hangingPunct="1">
        <a:spcBef>
          <a:spcPct val="30000"/>
        </a:spcBef>
        <a:spcAft>
          <a:spcPct val="0"/>
        </a:spcAft>
        <a:buClr>
          <a:schemeClr val="tx1"/>
        </a:buClr>
        <a:buFont typeface="Verdana" pitchFamily="34" charset="0"/>
        <a:buChar char="◦"/>
        <a:defRPr sz="1400">
          <a:solidFill>
            <a:schemeClr val="tx1"/>
          </a:solidFill>
          <a:latin typeface="+mn-lt"/>
        </a:defRPr>
      </a:lvl8pPr>
      <a:lvl9pPr marL="3429000" indent="-228600" algn="l" rtl="0" eaLnBrk="1" fontAlgn="base" hangingPunct="1">
        <a:spcBef>
          <a:spcPct val="30000"/>
        </a:spcBef>
        <a:spcAft>
          <a:spcPct val="0"/>
        </a:spcAft>
        <a:buClr>
          <a:schemeClr val="tx1"/>
        </a:buClr>
        <a:buFont typeface="Verdana" pitchFamily="34"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tmcgee@us.imshealth.com?subject=FAN%20Online%20Tool%20Question(s)"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5613" y="1736725"/>
            <a:ext cx="8136594" cy="1050925"/>
          </a:xfrm>
        </p:spPr>
        <p:txBody>
          <a:bodyPr/>
          <a:lstStyle/>
          <a:p>
            <a:r>
              <a:rPr lang="en-US" dirty="0" smtClean="0"/>
              <a:t>New!  AAN</a:t>
            </a:r>
            <a:r>
              <a:rPr lang="en-US" baseline="30000" dirty="0" smtClean="0"/>
              <a:t>®</a:t>
            </a:r>
            <a:r>
              <a:rPr lang="en-US" dirty="0" smtClean="0"/>
              <a:t> Online Projecting &amp; Tracking Program</a:t>
            </a:r>
            <a:endParaRPr lang="en-US" dirty="0"/>
          </a:p>
        </p:txBody>
      </p:sp>
      <p:sp>
        <p:nvSpPr>
          <p:cNvPr id="3" name="Subtitle 2"/>
          <p:cNvSpPr>
            <a:spLocks noGrp="1"/>
          </p:cNvSpPr>
          <p:nvPr>
            <p:ph type="subTitle" idx="1"/>
          </p:nvPr>
        </p:nvSpPr>
        <p:spPr/>
        <p:txBody>
          <a:bodyPr/>
          <a:lstStyle/>
          <a:p>
            <a:r>
              <a:rPr lang="en-US" dirty="0" smtClean="0"/>
              <a:t>INTRODUCTION AND OVERVIEW</a:t>
            </a:r>
            <a:endParaRPr lang="en-US" dirty="0"/>
          </a:p>
        </p:txBody>
      </p:sp>
      <p:sp>
        <p:nvSpPr>
          <p:cNvPr id="4" name="Date Placeholder 3"/>
          <p:cNvSpPr>
            <a:spLocks noGrp="1"/>
          </p:cNvSpPr>
          <p:nvPr>
            <p:ph type="dt" sz="half" idx="2"/>
          </p:nvPr>
        </p:nvSpPr>
        <p:spPr/>
        <p:txBody>
          <a:bodyPr/>
          <a:lstStyle/>
          <a:p>
            <a:r>
              <a:rPr lang="en-US" dirty="0" smtClean="0"/>
              <a:t>February 2013</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AAN Online Reporting Tool</a:t>
            </a:r>
            <a:endParaRPr lang="en-US" dirty="0"/>
          </a:p>
        </p:txBody>
      </p:sp>
      <p:sp>
        <p:nvSpPr>
          <p:cNvPr id="3" name="Content Placeholder 2"/>
          <p:cNvSpPr>
            <a:spLocks noGrp="1"/>
          </p:cNvSpPr>
          <p:nvPr>
            <p:ph idx="1"/>
          </p:nvPr>
        </p:nvSpPr>
        <p:spPr/>
        <p:txBody>
          <a:bodyPr/>
          <a:lstStyle/>
          <a:p>
            <a:r>
              <a:rPr lang="en-US" dirty="0" smtClean="0"/>
              <a:t>In the coming weeks, IMS client services will be reaching out to all clients to update distribution/access lists.</a:t>
            </a:r>
          </a:p>
          <a:p>
            <a:r>
              <a:rPr lang="en-US" dirty="0" smtClean="0"/>
              <a:t>IMS will create and send user names and passwords for AAN52.com to all active AAN report users.</a:t>
            </a:r>
          </a:p>
          <a:p>
            <a:r>
              <a:rPr lang="en-US" dirty="0" smtClean="0"/>
              <a:t>Access to the AAN52.com site will go live in early March and traditional Excel based reports will be delivered in tandem during launch.</a:t>
            </a:r>
          </a:p>
          <a:p>
            <a:r>
              <a:rPr lang="en-US" dirty="0" smtClean="0"/>
              <a:t>IMS will notify all users when traditional Excel based reports will be discontinued via a pop-up message in the Excel report.</a:t>
            </a:r>
          </a:p>
        </p:txBody>
      </p:sp>
      <p:sp>
        <p:nvSpPr>
          <p:cNvPr id="4" name="Date Placeholder 3"/>
          <p:cNvSpPr>
            <a:spLocks noGrp="1"/>
          </p:cNvSpPr>
          <p:nvPr>
            <p:ph type="dt" sz="half" idx="2"/>
          </p:nvPr>
        </p:nvSpPr>
        <p:spPr/>
        <p:txBody>
          <a:bodyPr/>
          <a:lstStyle/>
          <a:p>
            <a:r>
              <a:rPr lang="en-US" smtClean="0"/>
              <a:t>February 2013</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lstStyle/>
          <a:p>
            <a:r>
              <a:rPr lang="en-US" dirty="0" smtClean="0"/>
              <a:t>Please contact me or your account manager if you have any questions about the new AAN deliverable or to schedule training.</a:t>
            </a:r>
          </a:p>
          <a:p>
            <a:pPr>
              <a:buNone/>
            </a:pPr>
            <a:endParaRPr lang="en-US" dirty="0" smtClean="0"/>
          </a:p>
          <a:p>
            <a:r>
              <a:rPr lang="en-US" dirty="0" smtClean="0"/>
              <a:t>Roxanne Turner  - Sr. Manager, OTC Health &amp; Clinical Operations</a:t>
            </a:r>
          </a:p>
          <a:p>
            <a:pPr lvl="1"/>
            <a:r>
              <a:rPr lang="en-US" dirty="0" smtClean="0">
                <a:hlinkClick r:id="rId3"/>
              </a:rPr>
              <a:t>rturner@us.imshealth.com</a:t>
            </a:r>
            <a:endParaRPr lang="en-US" dirty="0" smtClean="0"/>
          </a:p>
          <a:p>
            <a:pPr lvl="1"/>
            <a:r>
              <a:rPr lang="en-US" dirty="0" smtClean="0"/>
              <a:t>(610) 834-0800</a:t>
            </a:r>
          </a:p>
          <a:p>
            <a:pPr>
              <a:buNone/>
            </a:pP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Features and Benefits</a:t>
            </a:r>
            <a:endParaRPr lang="en-US" dirty="0"/>
          </a:p>
        </p:txBody>
      </p:sp>
      <p:sp>
        <p:nvSpPr>
          <p:cNvPr id="7" name="Content Placeholder 6"/>
          <p:cNvSpPr>
            <a:spLocks noGrp="1"/>
          </p:cNvSpPr>
          <p:nvPr>
            <p:ph idx="1"/>
          </p:nvPr>
        </p:nvSpPr>
        <p:spPr/>
        <p:txBody>
          <a:bodyPr/>
          <a:lstStyle/>
          <a:p>
            <a:r>
              <a:rPr lang="en-US" dirty="0" smtClean="0"/>
              <a:t>Streamlined and simple AAN reporting</a:t>
            </a:r>
          </a:p>
          <a:p>
            <a:r>
              <a:rPr lang="en-US" dirty="0" smtClean="0"/>
              <a:t>24/7 online access via AAN52.com</a:t>
            </a:r>
          </a:p>
          <a:p>
            <a:r>
              <a:rPr lang="en-US" dirty="0" smtClean="0"/>
              <a:t>Weekly National Summary HTML-based email</a:t>
            </a:r>
          </a:p>
          <a:p>
            <a:r>
              <a:rPr lang="en-US" dirty="0" smtClean="0"/>
              <a:t>Additional reporting flexibility </a:t>
            </a:r>
          </a:p>
          <a:p>
            <a:r>
              <a:rPr lang="en-US" dirty="0" smtClean="0"/>
              <a:t>Enhanced graphing features</a:t>
            </a:r>
          </a:p>
          <a:p>
            <a:r>
              <a:rPr lang="en-US" dirty="0" smtClean="0"/>
              <a:t>Ability to export charts, graphs and data to Microsoft Excel</a:t>
            </a:r>
          </a:p>
          <a:p>
            <a:endParaRPr lang="en-US" dirty="0" smtClean="0"/>
          </a:p>
          <a:p>
            <a:endParaRPr lang="en-US" dirty="0"/>
          </a:p>
        </p:txBody>
      </p:sp>
      <p:sp>
        <p:nvSpPr>
          <p:cNvPr id="2" name="Date Placeholder 1"/>
          <p:cNvSpPr>
            <a:spLocks noGrp="1"/>
          </p:cNvSpPr>
          <p:nvPr>
            <p:ph type="dt" sz="half" idx="2"/>
          </p:nvPr>
        </p:nvSpPr>
        <p:spPr/>
        <p:txBody>
          <a:bodyPr/>
          <a:lstStyle/>
          <a:p>
            <a:r>
              <a:rPr lang="en-US" smtClean="0"/>
              <a:t>February 2013</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 and Login</a:t>
            </a: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pic>
        <p:nvPicPr>
          <p:cNvPr id="6" name="Picture 5" descr="AAN Welcom Page.bmp"/>
          <p:cNvPicPr>
            <a:picLocks noChangeAspect="1"/>
          </p:cNvPicPr>
          <p:nvPr/>
        </p:nvPicPr>
        <p:blipFill>
          <a:blip r:embed="rId3" cstate="print"/>
          <a:stretch>
            <a:fillRect/>
          </a:stretch>
        </p:blipFill>
        <p:spPr>
          <a:xfrm>
            <a:off x="361950" y="819150"/>
            <a:ext cx="8401049" cy="5181600"/>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77" y="381871"/>
            <a:ext cx="8226425" cy="914400"/>
          </a:xfrm>
        </p:spPr>
        <p:txBody>
          <a:bodyPr/>
          <a:lstStyle/>
          <a:p>
            <a:r>
              <a:rPr lang="en-US" dirty="0" smtClean="0"/>
              <a:t>National Overview Page</a:t>
            </a: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pic>
        <p:nvPicPr>
          <p:cNvPr id="18" name="Picture 17" descr="AAN National Overview Page.bmp"/>
          <p:cNvPicPr>
            <a:picLocks noChangeAspect="1"/>
          </p:cNvPicPr>
          <p:nvPr/>
        </p:nvPicPr>
        <p:blipFill>
          <a:blip r:embed="rId3" cstate="print"/>
          <a:stretch>
            <a:fillRect/>
          </a:stretch>
        </p:blipFill>
        <p:spPr>
          <a:xfrm>
            <a:off x="278428" y="761725"/>
            <a:ext cx="8594730" cy="5302801"/>
          </a:xfrm>
          <a:prstGeom prst="rect">
            <a:avLst/>
          </a:prstGeom>
        </p:spPr>
      </p:pic>
      <p:sp>
        <p:nvSpPr>
          <p:cNvPr id="19" name="Rectangle 18"/>
          <p:cNvSpPr/>
          <p:nvPr/>
        </p:nvSpPr>
        <p:spPr>
          <a:xfrm>
            <a:off x="438150" y="1447800"/>
            <a:ext cx="1162050" cy="323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619250" y="1466850"/>
            <a:ext cx="116205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2781300" y="1447800"/>
            <a:ext cx="571500" cy="323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3333750" y="1428750"/>
            <a:ext cx="7620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4152900" y="1447800"/>
            <a:ext cx="1295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476250" y="3371850"/>
            <a:ext cx="85725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647700" y="4114800"/>
            <a:ext cx="21336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600700" y="3162300"/>
            <a:ext cx="3105150" cy="28765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7" grpId="0" animBg="1"/>
      <p:bldP spid="10" grpId="0" animBg="1"/>
      <p:bldP spid="11"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81" y="322263"/>
            <a:ext cx="8226425" cy="914400"/>
          </a:xfrm>
        </p:spPr>
        <p:txBody>
          <a:bodyPr/>
          <a:lstStyle/>
          <a:p>
            <a:r>
              <a:rPr lang="en-US" dirty="0" smtClean="0"/>
              <a:t>Charts &amp; Projections</a:t>
            </a: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pic>
        <p:nvPicPr>
          <p:cNvPr id="10" name="Picture 9" descr="AAN Charts &amp; Projections Page.bmp"/>
          <p:cNvPicPr>
            <a:picLocks noChangeAspect="1"/>
          </p:cNvPicPr>
          <p:nvPr/>
        </p:nvPicPr>
        <p:blipFill>
          <a:blip r:embed="rId3" cstate="print"/>
          <a:stretch>
            <a:fillRect/>
          </a:stretch>
        </p:blipFill>
        <p:spPr>
          <a:xfrm>
            <a:off x="285750" y="1066799"/>
            <a:ext cx="8764505" cy="4933951"/>
          </a:xfrm>
          <a:prstGeom prst="rect">
            <a:avLst/>
          </a:prstGeom>
        </p:spPr>
      </p:pic>
      <p:sp>
        <p:nvSpPr>
          <p:cNvPr id="11" name="Rectangle 10"/>
          <p:cNvSpPr/>
          <p:nvPr/>
        </p:nvSpPr>
        <p:spPr>
          <a:xfrm>
            <a:off x="1847850" y="1924050"/>
            <a:ext cx="1352550" cy="36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685800" y="2628900"/>
            <a:ext cx="7962900" cy="5143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676400" y="3448050"/>
            <a:ext cx="2114550" cy="1123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descr="Graph Section Zoom.bmp"/>
          <p:cNvPicPr>
            <a:picLocks noChangeAspect="1"/>
          </p:cNvPicPr>
          <p:nvPr/>
        </p:nvPicPr>
        <p:blipFill>
          <a:blip r:embed="rId4" cstate="print"/>
          <a:stretch>
            <a:fillRect/>
          </a:stretch>
        </p:blipFill>
        <p:spPr>
          <a:xfrm>
            <a:off x="183652" y="1078337"/>
            <a:ext cx="8960348" cy="5010151"/>
          </a:xfrm>
          <a:prstGeom prst="rect">
            <a:avLst/>
          </a:prstGeom>
        </p:spPr>
      </p:pic>
      <p:sp>
        <p:nvSpPr>
          <p:cNvPr id="15" name="Rectangle 14"/>
          <p:cNvSpPr/>
          <p:nvPr/>
        </p:nvSpPr>
        <p:spPr>
          <a:xfrm>
            <a:off x="1582806" y="2354746"/>
            <a:ext cx="524290" cy="2691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Maps</a:t>
            </a: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sp>
        <p:nvSpPr>
          <p:cNvPr id="6" name="TextBox 5"/>
          <p:cNvSpPr txBox="1"/>
          <p:nvPr/>
        </p:nvSpPr>
        <p:spPr>
          <a:xfrm>
            <a:off x="5691118" y="1091821"/>
            <a:ext cx="3111690" cy="2862322"/>
          </a:xfrm>
          <a:prstGeom prst="rect">
            <a:avLst/>
          </a:prstGeom>
          <a:noFill/>
        </p:spPr>
        <p:txBody>
          <a:bodyPr wrap="square" rtlCol="0">
            <a:spAutoFit/>
          </a:bodyPr>
          <a:lstStyle/>
          <a:p>
            <a:pPr>
              <a:buFont typeface="Arial" pitchFamily="34" charset="0"/>
              <a:buChar char="•"/>
            </a:pPr>
            <a:r>
              <a:rPr lang="en-US" dirty="0" smtClean="0"/>
              <a:t> Static mapping will be available with AAN version 1.0 </a:t>
            </a:r>
          </a:p>
          <a:p>
            <a:endParaRPr lang="en-US" dirty="0" smtClean="0"/>
          </a:p>
          <a:p>
            <a:endParaRPr lang="en-US" dirty="0" smtClean="0"/>
          </a:p>
          <a:p>
            <a:pPr>
              <a:buFont typeface="Arial" pitchFamily="34" charset="0"/>
              <a:buChar char="•"/>
            </a:pPr>
            <a:r>
              <a:rPr lang="en-US" dirty="0" smtClean="0"/>
              <a:t>The new version 1.1 will include interactive mapping features, heat maps, drill down capabilities and more.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Retailer Grid</a:t>
            </a: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sp>
        <p:nvSpPr>
          <p:cNvPr id="10" name="Oval 9"/>
          <p:cNvSpPr/>
          <p:nvPr/>
        </p:nvSpPr>
        <p:spPr>
          <a:xfrm>
            <a:off x="6363548" y="5202878"/>
            <a:ext cx="177421" cy="2320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a:off x="3586691" y="5127998"/>
            <a:ext cx="914400" cy="3411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descr="Retailer Page.bmp"/>
          <p:cNvPicPr>
            <a:picLocks noChangeAspect="1"/>
          </p:cNvPicPr>
          <p:nvPr/>
        </p:nvPicPr>
        <p:blipFill>
          <a:blip r:embed="rId3" cstate="print"/>
          <a:stretch>
            <a:fillRect/>
          </a:stretch>
        </p:blipFill>
        <p:spPr>
          <a:xfrm>
            <a:off x="0" y="989460"/>
            <a:ext cx="9144000" cy="4680297"/>
          </a:xfrm>
          <a:prstGeom prst="rect">
            <a:avLst/>
          </a:prstGeom>
        </p:spPr>
      </p:pic>
      <p:cxnSp>
        <p:nvCxnSpPr>
          <p:cNvPr id="14" name="Straight Arrow Connector 13"/>
          <p:cNvCxnSpPr/>
          <p:nvPr/>
        </p:nvCxnSpPr>
        <p:spPr>
          <a:xfrm flipH="1">
            <a:off x="1785687" y="3325865"/>
            <a:ext cx="23751" cy="180504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2525044" y="2820361"/>
            <a:ext cx="257913" cy="32040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3717235" y="2802833"/>
            <a:ext cx="198782" cy="3180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6900" y="2805984"/>
            <a:ext cx="213030" cy="25526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8786190" y="2743201"/>
            <a:ext cx="357809" cy="33792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3558209" y="1848678"/>
            <a:ext cx="993913" cy="4174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p:nvSpPr>
        <p:spPr>
          <a:xfrm>
            <a:off x="1668779" y="2839114"/>
            <a:ext cx="213030" cy="25526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6525700" y="2844084"/>
            <a:ext cx="213030" cy="25526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3000"/>
                                        <p:tgtEl>
                                          <p:spTgt spid="14"/>
                                        </p:tgtEl>
                                      </p:cBhvr>
                                    </p:animEffect>
                                    <p:anim calcmode="lin" valueType="num">
                                      <p:cBhvr>
                                        <p:cTn id="22" dur="3000" fill="hold"/>
                                        <p:tgtEl>
                                          <p:spTgt spid="14"/>
                                        </p:tgtEl>
                                        <p:attrNameLst>
                                          <p:attrName>ppt_x</p:attrName>
                                        </p:attrNameLst>
                                      </p:cBhvr>
                                      <p:tavLst>
                                        <p:tav tm="0">
                                          <p:val>
                                            <p:strVal val="#ppt_x"/>
                                          </p:val>
                                        </p:tav>
                                        <p:tav tm="100000">
                                          <p:val>
                                            <p:strVal val="#ppt_x"/>
                                          </p:val>
                                        </p:tav>
                                      </p:tavLst>
                                    </p:anim>
                                    <p:anim calcmode="lin" valueType="num">
                                      <p:cBhvr>
                                        <p:cTn id="23" dur="3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Geographic Statistics</a:t>
            </a: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pic>
        <p:nvPicPr>
          <p:cNvPr id="11" name="Picture 10" descr="Geographic Stats Page.bmp"/>
          <p:cNvPicPr>
            <a:picLocks noChangeAspect="1"/>
          </p:cNvPicPr>
          <p:nvPr/>
        </p:nvPicPr>
        <p:blipFill>
          <a:blip r:embed="rId3" cstate="print"/>
          <a:stretch>
            <a:fillRect/>
          </a:stretch>
        </p:blipFill>
        <p:spPr>
          <a:xfrm>
            <a:off x="0" y="839874"/>
            <a:ext cx="9144000" cy="5259421"/>
          </a:xfrm>
          <a:prstGeom prst="rect">
            <a:avLst/>
          </a:prstGeom>
        </p:spPr>
      </p:pic>
      <p:sp>
        <p:nvSpPr>
          <p:cNvPr id="10" name="Rounded Rectangle 9"/>
          <p:cNvSpPr/>
          <p:nvPr/>
        </p:nvSpPr>
        <p:spPr>
          <a:xfrm>
            <a:off x="6663813" y="3444922"/>
            <a:ext cx="2080137" cy="26142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p:nvSpPr>
        <p:spPr>
          <a:xfrm>
            <a:off x="304800" y="2198711"/>
            <a:ext cx="8382000" cy="5322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p:nvSpPr>
        <p:spPr>
          <a:xfrm>
            <a:off x="4495800" y="1570087"/>
            <a:ext cx="1390650" cy="33491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639" y="470361"/>
            <a:ext cx="8226425" cy="914400"/>
          </a:xfrm>
        </p:spPr>
        <p:txBody>
          <a:bodyPr/>
          <a:lstStyle/>
          <a:p>
            <a:r>
              <a:rPr lang="en-US" dirty="0" smtClean="0"/>
              <a:t>Future….Options/Saved Settings</a:t>
            </a:r>
            <a:endParaRPr lang="en-US" dirty="0"/>
          </a:p>
        </p:txBody>
      </p:sp>
      <p:sp>
        <p:nvSpPr>
          <p:cNvPr id="4" name="Date Placeholder 3"/>
          <p:cNvSpPr>
            <a:spLocks noGrp="1"/>
          </p:cNvSpPr>
          <p:nvPr>
            <p:ph type="dt" sz="half" idx="2"/>
          </p:nvPr>
        </p:nvSpPr>
        <p:spPr/>
        <p:txBody>
          <a:bodyPr/>
          <a:lstStyle/>
          <a:p>
            <a:r>
              <a:rPr lang="en-US" smtClean="0"/>
              <a:t>February 2013</a:t>
            </a:r>
            <a:endParaRPr lang="en-US" dirty="0"/>
          </a:p>
        </p:txBody>
      </p:sp>
      <p:pic>
        <p:nvPicPr>
          <p:cNvPr id="5" name="Picture 4" descr="Options Page.bmp"/>
          <p:cNvPicPr>
            <a:picLocks noChangeAspect="1"/>
          </p:cNvPicPr>
          <p:nvPr/>
        </p:nvPicPr>
        <p:blipFill>
          <a:blip r:embed="rId3" cstate="print"/>
          <a:stretch>
            <a:fillRect/>
          </a:stretch>
        </p:blipFill>
        <p:spPr>
          <a:xfrm>
            <a:off x="0" y="1053101"/>
            <a:ext cx="9144000" cy="4751798"/>
          </a:xfrm>
          <a:prstGeom prst="rect">
            <a:avLst/>
          </a:prstGeom>
        </p:spPr>
      </p:pic>
      <p:sp>
        <p:nvSpPr>
          <p:cNvPr id="6" name="Rounded Rectangle 5"/>
          <p:cNvSpPr/>
          <p:nvPr/>
        </p:nvSpPr>
        <p:spPr>
          <a:xfrm>
            <a:off x="6515100" y="1104900"/>
            <a:ext cx="819150" cy="3429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a:themeElements>
    <a:clrScheme name="The IMS White Colors">
      <a:dk1>
        <a:srgbClr val="111111"/>
      </a:dk1>
      <a:lt1>
        <a:srgbClr val="FFFFFF"/>
      </a:lt1>
      <a:dk2>
        <a:srgbClr val="0E0733"/>
      </a:dk2>
      <a:lt2>
        <a:srgbClr val="2E8D9E"/>
      </a:lt2>
      <a:accent1>
        <a:srgbClr val="C07200"/>
      </a:accent1>
      <a:accent2>
        <a:srgbClr val="0F6800"/>
      </a:accent2>
      <a:accent3>
        <a:srgbClr val="00528A"/>
      </a:accent3>
      <a:accent4>
        <a:srgbClr val="860C0E"/>
      </a:accent4>
      <a:accent5>
        <a:srgbClr val="808080"/>
      </a:accent5>
      <a:accent6>
        <a:srgbClr val="C0C0C0"/>
      </a:accent6>
      <a:hlink>
        <a:srgbClr val="00528A"/>
      </a:hlink>
      <a:folHlink>
        <a:srgbClr val="860C0E"/>
      </a:folHlink>
    </a:clrScheme>
    <a:fontScheme name="IMS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IMS Aqua Accent 7">
      <a:srgbClr val="69C0C9"/>
    </a:custClr>
    <a:custClr name="IMS Red Accent 8">
      <a:srgbClr val="ED4F44"/>
    </a:custClr>
    <a:custClr name="IMS Gold Accent 9">
      <a:srgbClr val="FAA100"/>
    </a:custClr>
    <a:custClr name="IMS Green Accent 10">
      <a:srgbClr val="60AC14"/>
    </a:custClr>
    <a:custClr name="IMS Turquoise Accent 11">
      <a:srgbClr val="0091C8"/>
    </a:custClr>
    <a:custClr name="IMS Indigo Accent 12">
      <a:srgbClr val="8888A4"/>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1863</TotalTime>
  <Words>1500</Words>
  <Application>Microsoft Office PowerPoint</Application>
  <PresentationFormat>On-screen Show (4:3)</PresentationFormat>
  <Paragraphs>123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vt:lpstr>
      <vt:lpstr>New!  AAN® Online Projecting &amp; Tracking Program</vt:lpstr>
      <vt:lpstr>Features and Benefits</vt:lpstr>
      <vt:lpstr>Website and Login</vt:lpstr>
      <vt:lpstr>National Overview Page</vt:lpstr>
      <vt:lpstr>Charts &amp; Projections</vt:lpstr>
      <vt:lpstr>Maps</vt:lpstr>
      <vt:lpstr>Retailer Grid</vt:lpstr>
      <vt:lpstr>Geographic Statistics</vt:lpstr>
      <vt:lpstr>Future….Options/Saved Settings</vt:lpstr>
      <vt:lpstr>AAN Online Reporting Tool</vt:lpstr>
      <vt:lpstr>Contact Us</vt:lpstr>
    </vt:vector>
  </TitlesOfParts>
  <Company>IMS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lfulton</dc:creator>
  <cp:lastModifiedBy>IMS Health</cp:lastModifiedBy>
  <cp:revision>176</cp:revision>
  <dcterms:created xsi:type="dcterms:W3CDTF">2010-12-01T20:15:30Z</dcterms:created>
  <dcterms:modified xsi:type="dcterms:W3CDTF">2013-04-29T22:08:30Z</dcterms:modified>
</cp:coreProperties>
</file>